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78" r:id="rId4"/>
    <p:sldId id="279" r:id="rId5"/>
    <p:sldId id="280" r:id="rId6"/>
    <p:sldId id="281" r:id="rId7"/>
    <p:sldId id="290" r:id="rId8"/>
    <p:sldId id="292" r:id="rId9"/>
    <p:sldId id="283" r:id="rId10"/>
    <p:sldId id="284" r:id="rId11"/>
    <p:sldId id="291" r:id="rId12"/>
    <p:sldId id="282" r:id="rId13"/>
    <p:sldId id="287" r:id="rId14"/>
    <p:sldId id="293" r:id="rId15"/>
    <p:sldId id="288" r:id="rId16"/>
    <p:sldId id="289" r:id="rId17"/>
    <p:sldId id="286" r:id="rId18"/>
    <p:sldId id="294" r:id="rId19"/>
    <p:sldId id="295" r:id="rId20"/>
    <p:sldId id="299" r:id="rId21"/>
    <p:sldId id="300" r:id="rId22"/>
    <p:sldId id="301" r:id="rId23"/>
    <p:sldId id="297" r:id="rId24"/>
    <p:sldId id="302" r:id="rId25"/>
    <p:sldId id="303" r:id="rId26"/>
    <p:sldId id="296" r:id="rId27"/>
    <p:sldId id="298" r:id="rId28"/>
    <p:sldId id="304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00"/>
    <p:restoredTop sz="94607"/>
  </p:normalViewPr>
  <p:slideViewPr>
    <p:cSldViewPr snapToGrid="0">
      <p:cViewPr varScale="1">
        <p:scale>
          <a:sx n="83" d="100"/>
          <a:sy n="83" d="100"/>
        </p:scale>
        <p:origin x="208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27:4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0 24575,'0'28'0,"0"31"0,0 2 0,0 6 0,0-16 0,0 2 0,0 30 0,0 2 0,0-25 0,0 0 0,0 13 0,0 1 0,0-6 0,0-4 0,0-10 0,0-4 0,0 23 0,0-24 0,0-15 0,0-11 0,0-4 0,0-3 0,0-4 0,-3-3 0,-2-5 0,-2-3 0,-5-6 0,-4-11 0,-10-13 0,-8-14 0,-7-9 0,-2-3 0,-1 3 0,4 4 0,2 6 0,4 7 0,4 3 0,6 7 0,8 7 0,7 8 0,12 8 0,15 13 0,8 8 0,15 17 0,15 17 0,8 14 0,-28-29 0,0 1 0,30 35 0,-7-7 0,-13-14 0,-12-13 0,-10-11 0,-8-13 0,-5-11 0,-4-13 0,-1-14 0,3-14 0,6-9 0,4-8 0,3-4 0,-1 3 0,0 4 0,-2 8 0,-4 8 0,-1 4 0,-2 1 0,3-1 0,0-2 0,-1 3 0,-2 7 0,-3 6 0,-4 12 0,-16 19 0,8-8 0,-11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21:25:5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24575,'13'0'0,"3"0"0,13 0 0,-8 0 0,8 0 0,-13 0 0,4 0 0,0 0 0,3 0 0,1 1 0,3 1 0,4 2 0,2-2 0,5 3 0,3-2 0,1 2 0,5 1 0,1-3 0,0-1 0,-1-1 0,-4 1 0,-2 2 0,-3-2 0,-1 0 0,0-2 0,2 1 0,3 2 0,4 0 0,3 0 0,2 1 0,3-1 0,1 1 0,5 2 0,2-3 0,0 0 0,3-2 0,7-1 0,4 0 0,7 0 0,4 0 0,-3 0 0,0 0 0,-9 0 0,-7 0 0,-4 0 0,-4 0 0,-2 0 0,-1 0 0,-3 0 0,-2 0 0,-4 0 0,1 0 0,-3 0 0,-1 0 0,-1 0 0,-5 0 0,-2 0 0,-4 0 0,-4 0 0,-2 0 0,-3 0 0,-2 0 0,-1 0 0,-4 0 0,-2 0 0,-6 0 0,-2 0 0,-2 0 0,0 0 0,-1 0 0,0 0 0,1 0 0,0 0 0,-1 0 0,1 0 0,-1 0 0,-4-1 0,-15-11 0,8 7 0,-10-6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32:1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24575,'0'20'0,"0"22"0,0 46 0,0-28 0,0 35 0,0-38 0,0 13 0,-1-3 0,3-17 0,2-18 0,4-10 0,2-7 0,0-4 0,0-1 0,1-1 0,2 0 0,8 0 0,6 2 0,4 0 0,2 1 0,-4 0 0,-3 0 0,-3-1 0,-5-2 0,-3-3 0,-3-1 0,-1-1 0,1 0 0,3-1 0,3-2 0,3 1 0,1-2 0,0 0 0,-3 0 0,-2 0 0,-3 0 0,-1 0 0,0 0 0,-5 0 0,1 0 0,-7 0 0,0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32:2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1 324 24575,'8'-26'0,"17"-17"0,-9 16 0,16-17 0,-9 17 0,6-9 0,2-3 0,-5 8 0,-8 10 0,-4 7 0,-3 5 0,0 4 0,-1 3 0,1 2 0,0 0 0,0 0 0,0 1 0,-1 2 0,1 1 0,0 0 0,0 0 0,-2 1 0,1 1 0,-2 4 0,5 6 0,10 14 0,11 11 0,12 10 0,4 6 0,-5-5 0,-4-3 0,-9-10 0,-6-11 0,-7-7 0,-5-8 0,-2-4 0,-3-5 0,-4-3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32:40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24575,'0'29'0,"0"21"0,0 40 0,0 9 0,2-43 0,2 0 0,2-1 0,3 0 0,5-6 0,3-1 0,6 6 0,4-3 0,2-8 0,4-5 0,44 24 0,-32-38 0,5-5 0,7-4 0,3-3 0,10-3 0,2-3 0,10 0 0,1-3 0,7-1 0,0-1 0,2-1 0,0 0 0,1 0 0,0 0 0,-3 0 0,-1 0 0,-5 0 0,0 0 0,-3 0 0,-1 0 0,-6-1 0,-2-1 0,-3 1 0,-2-1 0,-4 0 0,-1 1 0,-7-1 0,-1 1 0,43 1 0,-11 0 0,-6 0 0,-2 0 0,4 0 0,7 0 0,-39 0 0,1 0 0,3 0 0,1 0 0,1 1 0,0 1 0,-1 0 0,0 2 0,-4 1 0,-1 0 0,44 8 0,-4 0 0,-2-2 0,0 1 0,-3-3 0,-7 0 0,-9-1 0,-9-2 0,-9-1 0,-7 0 0,-2-2 0,-4-1 0,0 0 0,-2-2 0,-2 0 0,-1 0 0,0 0 0,0 0 0,2 0 0,-2 0 0,0 0 0,-5 0 0,-5 0 0,1 0 0,-13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32:42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1 476 24575,'9'-19'0,"26"-29"0,-10 9 0,31-37 0,-12 13 0,11-15 0,-4 8 0,-10 20 0,-13 27 0,-9 14 0,-5 8 0,1 1 0,1 2 0,4 5 0,4 8 0,2 4 0,5 2 0,3 0 0,2-5 0,-1 1 0,0-1 0,-2 1 0,1 1 0,0 3 0,-2 0 0,-1 2 0,-3 0 0,-2-2 0,-3-1 0,-1-2 0,-2-5 0,-1-1 0,-7-7 0,-6-1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32:4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24575,'0'36'0,"0"63"0,0-25 0,1 4 0,2 5 0,3-23 0,1-1 0,4 20 0,1 2 0,3 1 0,4-3 0,0-13 0,3-4 0,1-7 0,5-7 0,6-8 0,6-6 0,10-2 0,6-5 0,11-2 0,6-5 0,10 0 0,4-3 0,8-1 0,2-1-221,-29-7 1,2-1-1,1-1 221,4 0 0,2-1 0,0-1 0,3-1 0,0 0 0,2-2 0,2 0 0,1-1 0,0 0 0,2 0 0,0 0 0,1 0 0,-2 0 0,0 0 0,-1 0 0,-5 0 0,0 0 0,-2 0 0,-4 0 0,-1 0 0,0 0 0,-3 0 0,0 0 0,-1 0 0,-1 0 0,-2 0 0,2 0 0,0 0 0,1 0 0,0 0 0,31 0 0,-1 0-71,-6 0 0,-1 0 71,-2 0 0,-1 0 0,-5 0 0,-2 0 0,-6 0 0,-1 0 0,-4 0 0,-1 0 0,-3 0 0,0 0 0,-1 0 0,0 0 328,1 0 1,-1 0-329,-3 0 0,0 0 73,-3 0 1,0-1-74,-4 0 0,-1-1 0,-1-1 0,0-1 0,-2 0 0,-1-1 0,48-5 0,-4-1 0,-4 0 0,1-2 0,-1 0 0,-2-1 0,-4 0 0,-4 0 0,-4 0 0,1-2 0,2 2 0,8-3 0,9-3 0,-47 11 0,1 0 0,1-2 0,-1 1 0,46-9 0,-7 1 0,-7 1 0,-11 4 0,-8 2 0,-12 3 0,-8 2 0,-10 2 0,-8 2 0,-6 2 0,-5 0 0,-6-1 0,-5-2 0,-4-6 0,0 5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1:32:46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0 429 24575,'0'-15'0,"0"-19"0,8 5 0,13-32 0,14 10 0,13-14 0,0 4 0,-5 13 0,-8 15 0,-7 13 0,-6 11 0,-4 7 0,-1 1 0,-2 1 0,2 2 0,1 5 0,-1 4 0,0 3 0,2 1 0,4 1 0,6 0 0,5 3 0,5 4 0,0 5 0,0 4 0,-1 3 0,-4-1 0,-5-5 0,-6-3 0,-3-6 0,-3-7 0,4-1 0,-9-5 0,3-1 0,-9-4 0,1 0 0,0-2 0,-4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21:24:4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582 438 24575,'36'4'0,"38"17"0,-13 0 0,5 4 0,5 2 0,2 3 0,5 6 0,0 0 0,0 0 0,-3 0 0,-5-3 0,0 0 0,3 4 0,0-1 0,-10-4 0,-2 1 0,-6-1 0,-2 0 0,-5-1 0,-1 0 0,-3-2 0,-2 0 0,34 23 0,-6-8 0,-6-8 0,-6-8 0,-4-5 0,-4-5 0,-1-2 0,2 0 0,6 1 0,6 4 0,7 3 0,4 1 0,6 1 0,7 1 0,-39-13 0,1 0 0,2-1 0,2 0 0,2 0 0,1 0 0,0 0 0,1-1 0,-2-1 0,1 0 0,-3-1 0,0 1 0,-4-1 0,0-1 0,49 9 0,-7 1 0,-5-2 0,-7 1 0,-9 1 0,7 6 0,4 6 0,8 6 0,-41-17 0,-1-1 0,42 19 0,-4-5 0,-15-5 0,-11-6 0,-15-8 0,-11-7 0,-11-3 0,1-4 0,25 0 0,2-1 0,2 2 0,25 1 0,-3 2 0,6 2 0,-9 3 0,2 3 0,-8-1 0,4 1 0,2 0-195,5 2 0,3 1 0,-2 0 195,-1 0 0,-1 2 0,-1-1 0,-4 0 0,0 0 0,-2-1 0,25 8 0,-1-1 0,-9-2 0,-2 1 0,-7-2 0,-3 0 0,-5-2 0,-2 1 0,-1-1 0,-3-1 0,-3 1 0,-2 0 0,-3-1 0,-1 1 292,0 0 1,-1 1-293,0 1 0,-1 0 0,0-1 0,0 0 0,42 16 0,-5-1 0,-4-2 0,-4-1 0,-4 1 0,4-1 0,8 2 0,-37-16 0,1-1 0,3 1 0,1-1 0,0-2 0,-2 1 0,44 10 0,-16-2 0,-13-3 0,-9-2 0,-4-3 0,3 0 0,3-2 0,2 1 0,0-1 0,-1-1 0,0 1 0,-3-1 0,-1 0 0,-3-1 0,0 1 0,-2-1 0,1 1 0,-3 0 0,-6-1 0,-6 0 0,-9-1 0,-6-2 0,-5-1 0,-3-1 0,-1 2 0,-6-5 0,0 1 0,-7-2 0,1 1 0,-2 1 0,0 1 0,-3 1 0,-5 1 0,-8 2 0,-9 1 0,-8 1 0,-10-1 0,-14 1 0,-23 2 0,26-6 0,-5 0 0,-16 1 0,-6-1 0,-12-1 0,-2-2 0,27 0 0,-1-2 0,0 1 0,1-1 0,0 0 0,2 0 0,-26-1 0,3 0 0,4 0 0,1 0 0,8 0 0,3 0 0,4-1 0,1 2 0,4-1 0,2 2 0,7 1 0,2 2 0,1 0 0,1 2 0,-43 10 0,43-8 0,0 1 0,-5-1 0,-1 1 0,-5 0 0,-1 0 0,-3 0 0,-2 0 0,-3 0 0,-1 0 0,-3-1 0,-1 0 0,-3-1 0,-1-1 0,-4 0 0,1-2 0,1 0 0,0 0 0,2-1 0,1 1 0,0 0 0,0 1 0,0-2 0,1 1 0,3-1 0,0 1 0,-2-1 0,1 0 0,0-1 0,-1-1 0,-2 1 0,-2 0 0,-6-1 0,-1 1 0,-5-1 0,0 0 0,-3 0 0,1 0 0,-1-1 0,-1 0 0,2-1 0,0 0 0,-1 0 0,0 0 0,-2 0 0,1 0 0,1 0 0,-1 0 0,2 0 0,1 0 0,3 0 0,2 0 0,3 0 0,1-2 0,2 0 0,0-2 0,2-1 0,-1-1 0,0-2 0,-1 0 0,-3 0 0,-1 0 0,-1-1 0,-1 1 0,-2 0 0,1 0 0,6 1 0,0 1 0,0 0 0,1 1 0,5 1 0,0 0 0,3 1 0,1 0 0,0 0 0,1-1 0,7 1 0,2 1 0,1 0 0,1 1 0,3 0 0,0 0 0,2 0 0,0 2 0,2-1 0,1 0 0,1 0 0,1 0 0,1-1 0,1-1 0,-47-2 0,5-4 0,11-1 0,19 0 0,15 1 0,19 0 0,14 2 0,7-1 0,6-31 0,7-14 0,2-5 0,1-22 0,2 14 0,5-13 0,1 1 0,-1 7 0,1 0 0,1-4-446,-1 1 1,1-3-1,1-2 1,0-2 445,2-9 0,2-2 0,0 0 0,-1 1 0,0 5 0,-1 0 0,0 1 0,0 2 0,-1 4 0,0 1 0,0 2 0,-1 2-112,5-14 0,-1 2 0,0 5 112,4-18 0,-2 7 0,-6 22 0,-1 5 0,-3 10 0,-1 4 0,5-24 0,-4 9 1750,-3 3-1750,-2-3 368,0 2-368,2 4 0,3 2 0,1 3 0,0-3 0,-2 4 0,-2 5 0,-4 10 0,-3 10 0,-2 17 0,-2 10 0,-1 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21:24:4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24575,'37'0'0,"21"0"0,-20 0 0,34 0 0,-18 0 0,24 0 0,18 0 0,-5 0 0,-1 0 0,-11 0 0,-8 0 0,-8 0 0,-6 0 0,-5 0 0,-3 0 0,0 0 0,1 0 0,-1 0 0,0 0 0,-2 0 0,1 0 0,-3 0 0,-3 0 0,2 0 0,0 0 0,1 1 0,2 1 0,0 1 0,-1 2 0,-1-2 0,-4-1 0,-6-2 0,-7 0 0,-7 0 0,-3 0 0,-2 0 0,0 0 0,0 0 0,-1 1 0,0 1 0,-1 0 0,-1-1 0,-1 0 0,1 0 0,-2 1 0,-5-1 0,-4-2 0,0-1 0,4 1 0,16 1 0,8 0 0,11 0 0,10 0 0,2 0 0,5 0 0,-5 0 0,-7 0 0,-7 1 0,-6 1 0,-4 1 0,-5 1 0,-1-2 0,-2-1 0,1-1 0,1 0 0,1 0 0,2 0 0,2 2 0,3 0 0,2 0 0,4 0 0,1-2 0,6 0 0,5 0 0,1 1 0,4 2 0,-2-1 0,0-1 0,-2-1 0,-4 0 0,-1 0 0,-5 0 0,-1 0 0,-2 0 0,-1 0 0,-2 0 0,-1 0 0,-1 0 0,-2 0 0,-1 0 0,-2 0 0,-3 0 0,-2 0 0,-4 0 0,-2 0 0,-3 0 0,-3 0 0,9 0 0,22 0 0,-6 0 0,33 0 0,-15 0 0,15 0 0,-1 0 0,-9 0 0,-8 0 0,-7 0 0,-5 0 0,-3 0 0,-2 0 0,-2 0 0,1 0 0,-3 0 0,0 0 0,-3 0 0,-1 0 0,1 1 0,0 1 0,3 2 0,2-1 0,2 0 0,2-2 0,1-1 0,3 0 0,1 0 0,1 0 0,3 0 0,0 0 0,0 0 0,0 0 0,-3 0 0,-3-1 0,-1-3 0,-1 0 0,1-1 0,-1 1 0,-1 2 0,-2 0 0,-2 2 0,-1 0 0,-1 0 0,-1 0 0,0 0 0,1 0 0,-3 0 0,-3 0 0,-5-1 0,-6-4 0,-5 0 0,-1 0 0,15 2 0,46 3 0,-26 0 0,52-2 0,-31-1 0,21 0 0,4 1 0,-18 2 0,-13 0 0,-8 0 0,-5 0 0,-4 1 0,-3 0 0,-4 1 0,-2 2 0,1-1 0,-1 1 0,2-1 0,0-1 0,1-1 0,3-1 0,4 0 0,8 0 0,9 0 0,7 0 0,6 0 0,6 0 0,3 0 0,2 0 0,-2 0 0,-7 0 0,-7 0 0,-10 0 0,-10 0 0,-9 0 0,-5 0 0,-3 0 0,1 0 0,1 0 0,4 0 0,5 0 0,5 0 0,3 0 0,2 0 0,1 0 0,-5 0 0,-4 0 0,-5 0 0,-6 0 0,-1 0 0,-5 0 0,1 0 0,-1 0 0,2 0 0,2 0 0,3 0 0,3 0 0,2 0 0,2 0 0,2 0 0,-2 0 0,-1 0 0,-2 0 0,-4 0 0,1 0 0,-3 0 0,-1 0 0,-3 0 0,-4 0 0,-3 0 0,-3 0 0,0 0 0,0 0 0,-6 0 0,1-2 0,-8-3 0,-1-3 0,-7-3 0,5 5 0,-6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trics.com/support/survey-platform/survey-module/survey-options/survey-options-overview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15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67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3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1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8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0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6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27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5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2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84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3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39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09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40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68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05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3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4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9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85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34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7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benton-sans"/>
              </a:rPr>
              <a:t>“When enabled in your </a:t>
            </a:r>
            <a:r>
              <a:rPr lang="en-US" b="0" i="0" u="sng" dirty="0">
                <a:effectLst/>
                <a:latin typeface="benton-sans"/>
                <a:hlinkClick r:id="rId3"/>
              </a:rPr>
              <a:t>survey options</a:t>
            </a:r>
            <a:r>
              <a:rPr lang="en-US" b="0" i="0" dirty="0">
                <a:solidFill>
                  <a:srgbClr val="000000"/>
                </a:solidFill>
                <a:effectLst/>
                <a:latin typeface="benton-sans"/>
              </a:rPr>
              <a:t>, Prevent multiple submissions allows you to </a:t>
            </a:r>
            <a:r>
              <a:rPr lang="en-US" b="1" i="0" dirty="0">
                <a:solidFill>
                  <a:srgbClr val="000000"/>
                </a:solidFill>
                <a:effectLst/>
                <a:latin typeface="benton-sans"/>
              </a:rPr>
              <a:t>detect duplicates</a:t>
            </a:r>
            <a:r>
              <a:rPr lang="en-US" b="0" i="0" dirty="0">
                <a:solidFill>
                  <a:srgbClr val="000000"/>
                </a:solidFill>
                <a:effectLst/>
                <a:latin typeface="benton-sans"/>
              </a:rPr>
              <a:t> and keep them from making their way through the survey. During the first survey session, Prevent multiple submissions places a cookie on the browser. If the same respondent comes back on the same browser and device, without having cleared their cookies, they are flagged as a duplicate.”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4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3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customXml" Target="../ink/ink8.xml"/><Relationship Id="rId10" Type="http://schemas.openxmlformats.org/officeDocument/2006/relationships/customXml" Target="../ink/ink10.xml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19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A0019"/>
                </a:solidFill>
              </a:rPr>
              <a:t>Survey Results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68D0-E192-5ABA-7101-7A3FDA775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Hannah </a:t>
            </a:r>
            <a:r>
              <a:rPr lang="en-US" b="1" dirty="0" err="1"/>
              <a:t>DeBruin</a:t>
            </a:r>
            <a:endParaRPr lang="en-US" b="1" dirty="0"/>
          </a:p>
          <a:p>
            <a:r>
              <a:rPr lang="en-US" b="1" dirty="0"/>
              <a:t>Weekly Meeting: Transit Data Subgroup</a:t>
            </a:r>
          </a:p>
          <a:p>
            <a:r>
              <a:rPr lang="en-US" b="1" dirty="0"/>
              <a:t>02/21/23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07B8B7-366F-1734-2F41-52E26E51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98" y="5901848"/>
            <a:ext cx="1554302" cy="8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34AE-69C1-41C3-0C17-F245B657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23" y="655775"/>
            <a:ext cx="6286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230852"/>
            <a:ext cx="11292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MN zip code latitude and longitude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5681D-9906-3947-4CA7-8381A30E8297}"/>
              </a:ext>
            </a:extLst>
          </p:cNvPr>
          <p:cNvSpPr txBox="1"/>
          <p:nvPr/>
        </p:nvSpPr>
        <p:spPr>
          <a:xfrm>
            <a:off x="9870477" y="2854764"/>
            <a:ext cx="2037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benton-sans"/>
              </a:rPr>
              <a:t>“the location is an approximation determined by comparing the participant’s IP address to a location database”</a:t>
            </a:r>
            <a:endParaRPr lang="en-US" b="1" dirty="0"/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55757144-A580-43B6-2F20-9F126F09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02" y="1522007"/>
            <a:ext cx="7772400" cy="47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230852"/>
            <a:ext cx="11292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Study area zip code latitude and longitude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5681D-9906-3947-4CA7-8381A30E8297}"/>
              </a:ext>
            </a:extLst>
          </p:cNvPr>
          <p:cNvSpPr txBox="1"/>
          <p:nvPr/>
        </p:nvSpPr>
        <p:spPr>
          <a:xfrm>
            <a:off x="9870477" y="2854764"/>
            <a:ext cx="2037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benton-sans"/>
              </a:rPr>
              <a:t>“the location is an approximation determined by comparing the participant’s IP address to a location database”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F5DAE9-C5FF-6365-B037-260C7EA8B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98" y="1631971"/>
            <a:ext cx="7454702" cy="46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Objectives from Work 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26" descr="Text&#10;&#10;Description automatically generated">
            <a:extLst>
              <a:ext uri="{FF2B5EF4-FFF2-40B4-BE49-F238E27FC236}">
                <a16:creationId xmlns:a16="http://schemas.microsoft.com/office/drawing/2014/main" id="{C2AAB6CA-73C4-9971-C73B-B7F305704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2" y="1041567"/>
            <a:ext cx="10515600" cy="1308903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D9EFFE-C170-2A66-57CC-EE04FB275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2" y="2400857"/>
            <a:ext cx="9199387" cy="7276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5AD69D-EE2B-E153-4EC0-CBB0CC648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3" y="3089323"/>
            <a:ext cx="9199387" cy="625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17A976-8893-3A9A-0C3A-A5C5283E4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686824"/>
            <a:ext cx="8966042" cy="968255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E889E179-3B10-761F-CCFB-D8B9520EF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53" y="4606798"/>
            <a:ext cx="7772400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4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Objectives Summarized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FA44-EC04-A8C9-1EF3-91ABAD706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13"/>
            <a:ext cx="10515600" cy="229950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Transit usage/behavior, and return post-COVID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transit quality of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transit COVID safety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fare payment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trip planning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195FA-5FCE-4E98-8832-C6ACF4979724}"/>
              </a:ext>
            </a:extLst>
          </p:cNvPr>
          <p:cNvSpPr txBox="1"/>
          <p:nvPr/>
        </p:nvSpPr>
        <p:spPr>
          <a:xfrm>
            <a:off x="457227" y="5101332"/>
            <a:ext cx="10896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*Will look through data from all MN zip codes, with only survey durations between 5 and 30 minutes</a:t>
            </a:r>
          </a:p>
          <a:p>
            <a:r>
              <a:rPr lang="en-US" sz="2000" b="1" dirty="0"/>
              <a:t>(475 rows total)</a:t>
            </a:r>
          </a:p>
        </p:txBody>
      </p:sp>
    </p:spTree>
    <p:extLst>
      <p:ext uri="{BB962C8B-B14F-4D97-AF65-F5344CB8AC3E}">
        <p14:creationId xmlns:p14="http://schemas.microsoft.com/office/powerpoint/2010/main" val="391514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0B3D3C6-621B-80CD-5D9C-1F0F62F00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1264765"/>
            <a:ext cx="7772400" cy="112806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C0E308-9AD4-9515-A57D-8314C1D95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2438099"/>
            <a:ext cx="7772400" cy="10959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851D07-02A9-EC5E-CD67-0C335266A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3754633"/>
            <a:ext cx="7772400" cy="690385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5EEE1C5-903F-DD6C-3A22-1EFADAF7A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4665588"/>
            <a:ext cx="7772400" cy="10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7F5458-24D3-589C-95D4-CCAEFF80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38281"/>
            <a:ext cx="6084038" cy="2385897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FEC64AFA-0875-7279-CD1B-BA2657F4A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54" y="3424181"/>
            <a:ext cx="6182139" cy="27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93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BC14B6-C624-E07F-036A-FDDFB4E4091A}"/>
              </a:ext>
            </a:extLst>
          </p:cNvPr>
          <p:cNvSpPr txBox="1"/>
          <p:nvPr/>
        </p:nvSpPr>
        <p:spPr>
          <a:xfrm>
            <a:off x="4291593" y="2072323"/>
            <a:ext cx="141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want to use transit less?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58A6424-2CFD-9B88-7774-6A0F3E517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8" y="1048578"/>
            <a:ext cx="6458842" cy="2766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D007D0-808B-1F46-EA29-0FDD16563B7C}"/>
                  </a:ext>
                </a:extLst>
              </p14:cNvPr>
              <p14:cNvContentPartPr/>
              <p14:nvPr/>
            </p14:nvContentPartPr>
            <p14:xfrm>
              <a:off x="7278595" y="1344327"/>
              <a:ext cx="3471840" cy="1289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D007D0-808B-1F46-EA29-0FDD16563B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9595" y="1335327"/>
                <a:ext cx="3489480" cy="1307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E41AC11-C81F-DC8F-0FBC-E89130F3E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742398"/>
            <a:ext cx="5700242" cy="2609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C91E5EB-A995-23F3-329D-FABBA2DA22A5}"/>
                  </a:ext>
                </a:extLst>
              </p14:cNvPr>
              <p14:cNvContentPartPr/>
              <p14:nvPr/>
            </p14:nvContentPartPr>
            <p14:xfrm>
              <a:off x="8155915" y="3372207"/>
              <a:ext cx="3095640" cy="2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C91E5EB-A995-23F3-329D-FABBA2DA22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46915" y="3363567"/>
                <a:ext cx="3113280" cy="424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56F96D0-124A-71B1-A237-87867C407031}"/>
              </a:ext>
            </a:extLst>
          </p:cNvPr>
          <p:cNvSpPr txBox="1"/>
          <p:nvPr/>
        </p:nvSpPr>
        <p:spPr>
          <a:xfrm>
            <a:off x="5867754" y="4754285"/>
            <a:ext cx="141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strong return? – want to verify with NTD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BD20EB0-15E8-E5FC-6A19-4F0AB1177C50}"/>
                  </a:ext>
                </a:extLst>
              </p14:cNvPr>
              <p14:cNvContentPartPr/>
              <p14:nvPr/>
            </p14:nvContentPartPr>
            <p14:xfrm>
              <a:off x="1996080" y="6297646"/>
              <a:ext cx="1051920" cy="28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BD20EB0-15E8-E5FC-6A19-4F0AB1177C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7080" y="6288646"/>
                <a:ext cx="106956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83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COVID Safety, Quality of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47DEDF6-6791-2DE3-70CD-83AABE993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15107"/>
            <a:ext cx="7772400" cy="1027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837F63-DE5B-6BAB-BA1B-8F3A3B4D6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693503"/>
            <a:ext cx="7493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COVID Safety, Quality of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F4BE5D-DC04-FE2F-E26B-66DA1309FC79}"/>
              </a:ext>
            </a:extLst>
          </p:cNvPr>
          <p:cNvSpPr txBox="1"/>
          <p:nvPr/>
        </p:nvSpPr>
        <p:spPr>
          <a:xfrm>
            <a:off x="1773965" y="1100222"/>
            <a:ext cx="339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 and Cleanliness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4622F-EE4F-0A44-CB94-DA9A10D4F847}"/>
              </a:ext>
            </a:extLst>
          </p:cNvPr>
          <p:cNvSpPr txBox="1"/>
          <p:nvPr/>
        </p:nvSpPr>
        <p:spPr>
          <a:xfrm>
            <a:off x="8191003" y="1184067"/>
            <a:ext cx="21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v Cleanliness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7FC5F4B-6B75-E42D-6133-B04A320E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3" y="1440874"/>
            <a:ext cx="4481146" cy="396239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B6C5F4E-FEE7-FEE8-812D-8F6D1F230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54" y="5056337"/>
            <a:ext cx="2764775" cy="1269749"/>
          </a:xfrm>
          <a:prstGeom prst="rect">
            <a:avLst/>
          </a:prstGeom>
        </p:spPr>
      </p:pic>
      <p:pic>
        <p:nvPicPr>
          <p:cNvPr id="24" name="Picture 23" descr="Chart, pie chart&#10;&#10;Description automatically generated">
            <a:extLst>
              <a:ext uri="{FF2B5EF4-FFF2-40B4-BE49-F238E27FC236}">
                <a16:creationId xmlns:a16="http://schemas.microsoft.com/office/drawing/2014/main" id="{F745FD9E-1296-EBC3-60F6-97F4540C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91" y="1516900"/>
            <a:ext cx="4066832" cy="4254894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80E58D-9063-8129-AA95-39189FA1C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37" y="5528974"/>
            <a:ext cx="3709555" cy="7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8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A2AAB784-B8DD-32D3-326F-EFF80E448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10" y="1748630"/>
            <a:ext cx="6814912" cy="860227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AC3E2C-0484-10C7-D886-DEB5ECC2B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6" y="2608857"/>
            <a:ext cx="6918690" cy="1785783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B237EF6-37E2-9889-B6E1-1723D9119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4" y="4365727"/>
            <a:ext cx="5950226" cy="1886046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5C4FF4B5-087E-7BCB-EFB5-A239AEF40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21" y="961624"/>
            <a:ext cx="4953000" cy="76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551E57-AB44-20DF-B8AB-114CE217D5AB}"/>
              </a:ext>
            </a:extLst>
          </p:cNvPr>
          <p:cNvSpPr txBox="1"/>
          <p:nvPr/>
        </p:nvSpPr>
        <p:spPr>
          <a:xfrm>
            <a:off x="2554916" y="445329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Q17_1:4</a:t>
            </a:r>
          </a:p>
        </p:txBody>
      </p:sp>
    </p:spTree>
    <p:extLst>
      <p:ext uri="{BB962C8B-B14F-4D97-AF65-F5344CB8AC3E}">
        <p14:creationId xmlns:p14="http://schemas.microsoft.com/office/powerpoint/2010/main" val="9290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Response #s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(02/19/2023)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919F7DA1-A5ED-74D5-8A4A-E912C84B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50380"/>
              </p:ext>
            </p:extLst>
          </p:nvPr>
        </p:nvGraphicFramePr>
        <p:xfrm>
          <a:off x="115046" y="1005129"/>
          <a:ext cx="11900171" cy="488749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47319">
                  <a:extLst>
                    <a:ext uri="{9D8B030D-6E8A-4147-A177-3AD203B41FA5}">
                      <a16:colId xmlns:a16="http://schemas.microsoft.com/office/drawing/2014/main" val="4286144648"/>
                    </a:ext>
                  </a:extLst>
                </a:gridCol>
                <a:gridCol w="1642384">
                  <a:extLst>
                    <a:ext uri="{9D8B030D-6E8A-4147-A177-3AD203B41FA5}">
                      <a16:colId xmlns:a16="http://schemas.microsoft.com/office/drawing/2014/main" val="843386790"/>
                    </a:ext>
                  </a:extLst>
                </a:gridCol>
                <a:gridCol w="1802617">
                  <a:extLst>
                    <a:ext uri="{9D8B030D-6E8A-4147-A177-3AD203B41FA5}">
                      <a16:colId xmlns:a16="http://schemas.microsoft.com/office/drawing/2014/main" val="3349918085"/>
                    </a:ext>
                  </a:extLst>
                </a:gridCol>
                <a:gridCol w="1802617">
                  <a:extLst>
                    <a:ext uri="{9D8B030D-6E8A-4147-A177-3AD203B41FA5}">
                      <a16:colId xmlns:a16="http://schemas.microsoft.com/office/drawing/2014/main" val="1092882255"/>
                    </a:ext>
                  </a:extLst>
                </a:gridCol>
                <a:gridCol w="1802617">
                  <a:extLst>
                    <a:ext uri="{9D8B030D-6E8A-4147-A177-3AD203B41FA5}">
                      <a16:colId xmlns:a16="http://schemas.microsoft.com/office/drawing/2014/main" val="2337619030"/>
                    </a:ext>
                  </a:extLst>
                </a:gridCol>
                <a:gridCol w="1802617">
                  <a:extLst>
                    <a:ext uri="{9D8B030D-6E8A-4147-A177-3AD203B41FA5}">
                      <a16:colId xmlns:a16="http://schemas.microsoft.com/office/drawing/2014/main" val="1310535279"/>
                    </a:ext>
                  </a:extLst>
                </a:gridCol>
              </a:tblGrid>
              <a:tr h="1132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NTD Monthly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Responses Calculated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Responses Collected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Qualtrics Responses Collected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Filtered (MN Zip Codes Only) Qualtrics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068506"/>
                  </a:ext>
                </a:extLst>
              </a:tr>
              <a:tr h="459186">
                <a:tc>
                  <a:txBody>
                    <a:bodyPr/>
                    <a:lstStyle/>
                    <a:p>
                      <a:r>
                        <a:rPr lang="en-US" dirty="0"/>
                        <a:t>Prairie Five Riders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561988"/>
                  </a:ext>
                </a:extLst>
              </a:tr>
              <a:tr h="459186">
                <a:tc>
                  <a:txBody>
                    <a:bodyPr/>
                    <a:lstStyle/>
                    <a:p>
                      <a:r>
                        <a:rPr lang="en-US" dirty="0"/>
                        <a:t>Morris Transit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8578"/>
                  </a:ext>
                </a:extLst>
              </a:tr>
              <a:tr h="792567">
                <a:tc>
                  <a:txBody>
                    <a:bodyPr/>
                    <a:lstStyle/>
                    <a:p>
                      <a:r>
                        <a:rPr lang="en-US" dirty="0"/>
                        <a:t>United Community Transit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+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583315"/>
                  </a:ext>
                </a:extLst>
              </a:tr>
              <a:tr h="792567">
                <a:tc>
                  <a:txBody>
                    <a:bodyPr/>
                    <a:lstStyle/>
                    <a:p>
                      <a:r>
                        <a:rPr lang="en-US" dirty="0"/>
                        <a:t>Central Community Transit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17797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323153"/>
                  </a:ext>
                </a:extLst>
              </a:tr>
              <a:tr h="459186">
                <a:tc>
                  <a:txBody>
                    <a:bodyPr/>
                    <a:lstStyle/>
                    <a:p>
                      <a:r>
                        <a:rPr lang="en-US" dirty="0"/>
                        <a:t>Transit Alternatives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201973"/>
                  </a:ext>
                </a:extLst>
              </a:tr>
              <a:tr h="792567">
                <a:tc>
                  <a:txBody>
                    <a:bodyPr/>
                    <a:lstStyle/>
                    <a:p>
                      <a:r>
                        <a:rPr lang="en-US" dirty="0"/>
                        <a:t>Tri-Cap Transit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049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E6896E-1FF0-970A-6531-8691FA16A7AB}"/>
              </a:ext>
            </a:extLst>
          </p:cNvPr>
          <p:cNvSpPr txBox="1"/>
          <p:nvPr/>
        </p:nvSpPr>
        <p:spPr>
          <a:xfrm>
            <a:off x="8120313" y="5948795"/>
            <a:ext cx="210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910 Total Responses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20DEC-0BF8-D606-13CC-8D27E7AFFC51}"/>
              </a:ext>
            </a:extLst>
          </p:cNvPr>
          <p:cNvSpPr txBox="1"/>
          <p:nvPr/>
        </p:nvSpPr>
        <p:spPr>
          <a:xfrm>
            <a:off x="10222551" y="5914234"/>
            <a:ext cx="210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537 Total Responses</a:t>
            </a:r>
          </a:p>
        </p:txBody>
      </p:sp>
    </p:spTree>
    <p:extLst>
      <p:ext uri="{BB962C8B-B14F-4D97-AF65-F5344CB8AC3E}">
        <p14:creationId xmlns:p14="http://schemas.microsoft.com/office/powerpoint/2010/main" val="232092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58478A5-211C-5835-107C-453BB963A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4624842"/>
            <a:ext cx="3479800" cy="153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D6C4C-3163-B694-8D57-8790A9DDDAC2}"/>
              </a:ext>
            </a:extLst>
          </p:cNvPr>
          <p:cNvSpPr txBox="1"/>
          <p:nvPr/>
        </p:nvSpPr>
        <p:spPr>
          <a:xfrm>
            <a:off x="7413572" y="1228028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Satisfaction with Current Fare Payment</a:t>
            </a:r>
          </a:p>
        </p:txBody>
      </p:sp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ACD59E4D-5472-C833-9756-F7B904594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27" y="1536560"/>
            <a:ext cx="4786651" cy="2935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349810-F21E-FC08-21B9-AB7716D6147F}"/>
              </a:ext>
            </a:extLst>
          </p:cNvPr>
          <p:cNvSpPr txBox="1"/>
          <p:nvPr/>
        </p:nvSpPr>
        <p:spPr>
          <a:xfrm>
            <a:off x="1582266" y="1223033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Current Fare Payment</a:t>
            </a:r>
          </a:p>
        </p:txBody>
      </p:sp>
      <p:pic>
        <p:nvPicPr>
          <p:cNvPr id="21" name="Picture 20" descr="Chart, pie chart&#10;&#10;Description automatically generated">
            <a:extLst>
              <a:ext uri="{FF2B5EF4-FFF2-40B4-BE49-F238E27FC236}">
                <a16:creationId xmlns:a16="http://schemas.microsoft.com/office/drawing/2014/main" id="{2468FCD8-69B8-76DB-6EBD-810EE404F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1" y="1587352"/>
            <a:ext cx="4813002" cy="3481951"/>
          </a:xfrm>
          <a:prstGeom prst="rect">
            <a:avLst/>
          </a:prstGeom>
        </p:spPr>
      </p:pic>
      <p:pic>
        <p:nvPicPr>
          <p:cNvPr id="23" name="Picture 22" descr="Table&#10;&#10;Description automatically generated with medium confidence">
            <a:extLst>
              <a:ext uri="{FF2B5EF4-FFF2-40B4-BE49-F238E27FC236}">
                <a16:creationId xmlns:a16="http://schemas.microsoft.com/office/drawing/2014/main" id="{E040D090-CCE8-7A55-1503-0CC71E6EC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5" y="4897626"/>
            <a:ext cx="5100563" cy="12111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59FCC1-06FF-CE9E-DC50-246F76BF71A5}"/>
              </a:ext>
            </a:extLst>
          </p:cNvPr>
          <p:cNvSpPr txBox="1"/>
          <p:nvPr/>
        </p:nvSpPr>
        <p:spPr>
          <a:xfrm>
            <a:off x="4964944" y="3037836"/>
            <a:ext cx="274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*Potential to validate data</a:t>
            </a:r>
          </a:p>
          <a:p>
            <a:r>
              <a:rPr lang="en-US" dirty="0"/>
              <a:t>comparing transit agency</a:t>
            </a:r>
          </a:p>
          <a:p>
            <a:r>
              <a:rPr lang="en-US" dirty="0"/>
              <a:t>and fare payment method?</a:t>
            </a:r>
          </a:p>
        </p:txBody>
      </p:sp>
    </p:spTree>
    <p:extLst>
      <p:ext uri="{BB962C8B-B14F-4D97-AF65-F5344CB8AC3E}">
        <p14:creationId xmlns:p14="http://schemas.microsoft.com/office/powerpoint/2010/main" val="1559807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hart, pie chart&#10;&#10;Description automatically generated">
            <a:extLst>
              <a:ext uri="{FF2B5EF4-FFF2-40B4-BE49-F238E27FC236}">
                <a16:creationId xmlns:a16="http://schemas.microsoft.com/office/drawing/2014/main" id="{7FA2869A-1BD0-B596-4B0D-4F51F0BD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" y="1232814"/>
            <a:ext cx="2454669" cy="2250113"/>
          </a:xfrm>
          <a:prstGeom prst="rect">
            <a:avLst/>
          </a:prstGeom>
        </p:spPr>
      </p:pic>
      <p:pic>
        <p:nvPicPr>
          <p:cNvPr id="26" name="Picture 2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3543EA-EB83-80F7-A218-4CACA161A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" y="3294771"/>
            <a:ext cx="2574381" cy="8929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349810-F21E-FC08-21B9-AB7716D6147F}"/>
              </a:ext>
            </a:extLst>
          </p:cNvPr>
          <p:cNvSpPr txBox="1"/>
          <p:nvPr/>
        </p:nvSpPr>
        <p:spPr>
          <a:xfrm>
            <a:off x="598326" y="992905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Monthly Pass</a:t>
            </a:r>
          </a:p>
        </p:txBody>
      </p:sp>
      <p:pic>
        <p:nvPicPr>
          <p:cNvPr id="35" name="Picture 34" descr="Chart, pie chart&#10;&#10;Description automatically generated">
            <a:extLst>
              <a:ext uri="{FF2B5EF4-FFF2-40B4-BE49-F238E27FC236}">
                <a16:creationId xmlns:a16="http://schemas.microsoft.com/office/drawing/2014/main" id="{FFA0E492-4029-D280-7B2F-D01792688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92" y="1356400"/>
            <a:ext cx="2349411" cy="22856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004D06-1901-866B-78AB-7BDA17677212}"/>
              </a:ext>
            </a:extLst>
          </p:cNvPr>
          <p:cNvSpPr txBox="1"/>
          <p:nvPr/>
        </p:nvSpPr>
        <p:spPr>
          <a:xfrm>
            <a:off x="3188393" y="3006662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Punch Card</a:t>
            </a:r>
          </a:p>
        </p:txBody>
      </p:sp>
      <p:pic>
        <p:nvPicPr>
          <p:cNvPr id="31" name="Picture 30" descr="Chart, pie chart&#10;&#10;Description automatically generated">
            <a:extLst>
              <a:ext uri="{FF2B5EF4-FFF2-40B4-BE49-F238E27FC236}">
                <a16:creationId xmlns:a16="http://schemas.microsoft.com/office/drawing/2014/main" id="{01FC43A9-2CFA-9030-BF4D-FFF326872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60" y="3335664"/>
            <a:ext cx="2349411" cy="2226896"/>
          </a:xfrm>
          <a:prstGeom prst="rect">
            <a:avLst/>
          </a:prstGeom>
        </p:spPr>
      </p:pic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6560CD-563E-ABB2-49ED-E01485BFF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93" y="5353969"/>
            <a:ext cx="2487529" cy="892959"/>
          </a:xfrm>
          <a:prstGeom prst="rect">
            <a:avLst/>
          </a:prstGeom>
        </p:spPr>
      </p:pic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268B9DE7-F5D4-DF61-D404-0DF400142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3" y="3294771"/>
            <a:ext cx="2487529" cy="10843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A696F1-D9E0-B7F8-60CB-B4D35C9A0E3E}"/>
              </a:ext>
            </a:extLst>
          </p:cNvPr>
          <p:cNvSpPr txBox="1"/>
          <p:nvPr/>
        </p:nvSpPr>
        <p:spPr>
          <a:xfrm>
            <a:off x="5677743" y="987910"/>
            <a:ext cx="8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Tokens</a:t>
            </a:r>
          </a:p>
        </p:txBody>
      </p:sp>
      <p:pic>
        <p:nvPicPr>
          <p:cNvPr id="40" name="Picture 39" descr="Chart, pie chart&#10;&#10;Description automatically generated">
            <a:extLst>
              <a:ext uri="{FF2B5EF4-FFF2-40B4-BE49-F238E27FC236}">
                <a16:creationId xmlns:a16="http://schemas.microsoft.com/office/drawing/2014/main" id="{7B5F2048-6958-25AF-4B16-5B6A40A1C2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77" y="3628087"/>
            <a:ext cx="2350925" cy="2236081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E74A01E-7681-A5E8-7257-48AD5706F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74" y="5652821"/>
            <a:ext cx="2487529" cy="5150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6C9E4F2-FC93-10C3-31CF-9964B32492F2}"/>
              </a:ext>
            </a:extLst>
          </p:cNvPr>
          <p:cNvSpPr txBox="1"/>
          <p:nvPr/>
        </p:nvSpPr>
        <p:spPr>
          <a:xfrm>
            <a:off x="7564397" y="3117796"/>
            <a:ext cx="198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Free Rides through</a:t>
            </a:r>
          </a:p>
          <a:p>
            <a:pPr algn="ctr"/>
            <a:r>
              <a:rPr lang="en-US" b="1" dirty="0"/>
              <a:t>Social Service</a:t>
            </a:r>
          </a:p>
        </p:txBody>
      </p:sp>
      <p:pic>
        <p:nvPicPr>
          <p:cNvPr id="45" name="Picture 44" descr="Chart, pie chart&#10;&#10;Description automatically generated">
            <a:extLst>
              <a:ext uri="{FF2B5EF4-FFF2-40B4-BE49-F238E27FC236}">
                <a16:creationId xmlns:a16="http://schemas.microsoft.com/office/drawing/2014/main" id="{167287A8-3C08-128E-A978-87E3AA82F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37" y="1215020"/>
            <a:ext cx="2366181" cy="2285699"/>
          </a:xfrm>
          <a:prstGeom prst="rect">
            <a:avLst/>
          </a:prstGeom>
        </p:spPr>
      </p:pic>
      <p:pic>
        <p:nvPicPr>
          <p:cNvPr id="43" name="Picture 42" descr="Table&#10;&#10;Description automatically generated">
            <a:extLst>
              <a:ext uri="{FF2B5EF4-FFF2-40B4-BE49-F238E27FC236}">
                <a16:creationId xmlns:a16="http://schemas.microsoft.com/office/drawing/2014/main" id="{AFAEA778-9D4D-448C-52CE-951BEF888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95" y="3235133"/>
            <a:ext cx="2562060" cy="11439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01AD81C-4F4D-4215-8284-46879230B698}"/>
              </a:ext>
            </a:extLst>
          </p:cNvPr>
          <p:cNvSpPr txBox="1"/>
          <p:nvPr/>
        </p:nvSpPr>
        <p:spPr>
          <a:xfrm>
            <a:off x="10149016" y="946569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Cash on 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E48152-AF8B-C005-7883-C33D36FA35E7}"/>
              </a:ext>
            </a:extLst>
          </p:cNvPr>
          <p:cNvSpPr txBox="1"/>
          <p:nvPr/>
        </p:nvSpPr>
        <p:spPr>
          <a:xfrm>
            <a:off x="379276" y="1993854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46A9D-AA1A-9EBC-07E7-EBF2D3CBBA34}"/>
              </a:ext>
            </a:extLst>
          </p:cNvPr>
          <p:cNvSpPr txBox="1"/>
          <p:nvPr/>
        </p:nvSpPr>
        <p:spPr>
          <a:xfrm>
            <a:off x="995402" y="2791691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7DA56-BE3E-6385-7203-23F6B430E032}"/>
              </a:ext>
            </a:extLst>
          </p:cNvPr>
          <p:cNvSpPr txBox="1"/>
          <p:nvPr/>
        </p:nvSpPr>
        <p:spPr>
          <a:xfrm>
            <a:off x="1616191" y="2109272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71B93E-5B57-8C2F-BB20-38C97408EC9C}"/>
              </a:ext>
            </a:extLst>
          </p:cNvPr>
          <p:cNvSpPr txBox="1"/>
          <p:nvPr/>
        </p:nvSpPr>
        <p:spPr>
          <a:xfrm>
            <a:off x="1187748" y="1278010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satisfied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7DE866-D3B2-7C96-558E-083EC3A70FEB}"/>
              </a:ext>
            </a:extLst>
          </p:cNvPr>
          <p:cNvSpPr txBox="1"/>
          <p:nvPr/>
        </p:nvSpPr>
        <p:spPr>
          <a:xfrm>
            <a:off x="3991338" y="3950717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D40F46-99E1-1D11-E5BC-12632A8B5D55}"/>
              </a:ext>
            </a:extLst>
          </p:cNvPr>
          <p:cNvSpPr txBox="1"/>
          <p:nvPr/>
        </p:nvSpPr>
        <p:spPr>
          <a:xfrm>
            <a:off x="3707729" y="4869621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528BB-C7E7-CCAD-A512-868B53D38D42}"/>
              </a:ext>
            </a:extLst>
          </p:cNvPr>
          <p:cNvSpPr txBox="1"/>
          <p:nvPr/>
        </p:nvSpPr>
        <p:spPr>
          <a:xfrm>
            <a:off x="2651839" y="4630134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1B741B-7D8F-0B22-28A5-2C8C4764B838}"/>
              </a:ext>
            </a:extLst>
          </p:cNvPr>
          <p:cNvSpPr txBox="1"/>
          <p:nvPr/>
        </p:nvSpPr>
        <p:spPr>
          <a:xfrm>
            <a:off x="2887102" y="3920007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dissatisfied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FE3A71-7753-FE34-9E1B-AE5694C58B9B}"/>
              </a:ext>
            </a:extLst>
          </p:cNvPr>
          <p:cNvSpPr txBox="1"/>
          <p:nvPr/>
        </p:nvSpPr>
        <p:spPr>
          <a:xfrm>
            <a:off x="6347175" y="1194346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satisfied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216BB-7290-C91B-4E12-3F6BB0C74969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157001" y="1379012"/>
            <a:ext cx="190174" cy="140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7DA83FB-B7C8-7297-78B4-4E90BD9CAFDA}"/>
              </a:ext>
            </a:extLst>
          </p:cNvPr>
          <p:cNvSpPr txBox="1"/>
          <p:nvPr/>
        </p:nvSpPr>
        <p:spPr>
          <a:xfrm>
            <a:off x="6253079" y="2140727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2B88-C367-9ABD-F035-C96DD228636F}"/>
              </a:ext>
            </a:extLst>
          </p:cNvPr>
          <p:cNvSpPr txBox="1"/>
          <p:nvPr/>
        </p:nvSpPr>
        <p:spPr>
          <a:xfrm>
            <a:off x="5857037" y="2830572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BB5C9E-37F9-AAFA-A9A1-42CA4F6E5A6D}"/>
              </a:ext>
            </a:extLst>
          </p:cNvPr>
          <p:cNvSpPr txBox="1"/>
          <p:nvPr/>
        </p:nvSpPr>
        <p:spPr>
          <a:xfrm>
            <a:off x="5110898" y="2298505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dissatisfied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F31E48-61C8-5C12-8C60-49E80EDBA363}"/>
              </a:ext>
            </a:extLst>
          </p:cNvPr>
          <p:cNvSpPr txBox="1"/>
          <p:nvPr/>
        </p:nvSpPr>
        <p:spPr>
          <a:xfrm>
            <a:off x="5462833" y="1356400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FF3420-F957-975C-21A9-DA5168EB049B}"/>
              </a:ext>
            </a:extLst>
          </p:cNvPr>
          <p:cNvSpPr txBox="1"/>
          <p:nvPr/>
        </p:nvSpPr>
        <p:spPr>
          <a:xfrm>
            <a:off x="8684230" y="4801822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517098-B62E-9655-D0D0-9EB64B2C4239}"/>
              </a:ext>
            </a:extLst>
          </p:cNvPr>
          <p:cNvSpPr txBox="1"/>
          <p:nvPr/>
        </p:nvSpPr>
        <p:spPr>
          <a:xfrm>
            <a:off x="7859786" y="3907018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EAA1EA-D75B-82BD-3D1C-730220190E61}"/>
              </a:ext>
            </a:extLst>
          </p:cNvPr>
          <p:cNvSpPr txBox="1"/>
          <p:nvPr/>
        </p:nvSpPr>
        <p:spPr>
          <a:xfrm>
            <a:off x="11535408" y="1133048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satisfied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C3015C-BB8B-567E-EDAE-BC8E33BB8B3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051959" y="1317714"/>
            <a:ext cx="483449" cy="1091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C344899-D20A-C9E4-A0B9-A14166DF71FD}"/>
              </a:ext>
            </a:extLst>
          </p:cNvPr>
          <p:cNvSpPr txBox="1"/>
          <p:nvPr/>
        </p:nvSpPr>
        <p:spPr>
          <a:xfrm>
            <a:off x="11186233" y="2060257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CD839C-9499-1990-454C-D5070EC490C6}"/>
              </a:ext>
            </a:extLst>
          </p:cNvPr>
          <p:cNvSpPr txBox="1"/>
          <p:nvPr/>
        </p:nvSpPr>
        <p:spPr>
          <a:xfrm>
            <a:off x="10515922" y="2680771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D026E0-2483-3761-4B14-AF9B321CF500}"/>
              </a:ext>
            </a:extLst>
          </p:cNvPr>
          <p:cNvSpPr txBox="1"/>
          <p:nvPr/>
        </p:nvSpPr>
        <p:spPr>
          <a:xfrm>
            <a:off x="8998398" y="2634514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8C7753-1F6E-C5BA-F7D1-A4C2AC95050B}"/>
              </a:ext>
            </a:extLst>
          </p:cNvPr>
          <p:cNvCxnSpPr>
            <a:cxnSpLocks/>
          </p:cNvCxnSpPr>
          <p:nvPr/>
        </p:nvCxnSpPr>
        <p:spPr>
          <a:xfrm flipV="1">
            <a:off x="9650995" y="2726591"/>
            <a:ext cx="483449" cy="1091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73A9B2B-C98B-DC95-D7D6-9969E6684EF5}"/>
              </a:ext>
            </a:extLst>
          </p:cNvPr>
          <p:cNvSpPr txBox="1"/>
          <p:nvPr/>
        </p:nvSpPr>
        <p:spPr>
          <a:xfrm>
            <a:off x="10067024" y="1814759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dissatisfied</a:t>
            </a:r>
          </a:p>
        </p:txBody>
      </p:sp>
    </p:spTree>
    <p:extLst>
      <p:ext uri="{BB962C8B-B14F-4D97-AF65-F5344CB8AC3E}">
        <p14:creationId xmlns:p14="http://schemas.microsoft.com/office/powerpoint/2010/main" val="3596000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55AF89-EB28-7FD9-49BD-6FDC2285D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95859"/>
            <a:ext cx="6052071" cy="1562100"/>
          </a:xfrm>
          <a:prstGeom prst="rect">
            <a:avLst/>
          </a:prstGeom>
        </p:spPr>
      </p:pic>
      <p:pic>
        <p:nvPicPr>
          <p:cNvPr id="15" name="Picture 1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4DFFF2D-50FD-67F1-09F1-8E1DF4655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954027"/>
            <a:ext cx="4648200" cy="1562100"/>
          </a:xfrm>
          <a:prstGeom prst="rect">
            <a:avLst/>
          </a:prstGeom>
        </p:spPr>
      </p:pic>
      <p:pic>
        <p:nvPicPr>
          <p:cNvPr id="20" name="Picture 19" descr="Chart, pie chart&#10;&#10;Description automatically generated">
            <a:extLst>
              <a:ext uri="{FF2B5EF4-FFF2-40B4-BE49-F238E27FC236}">
                <a16:creationId xmlns:a16="http://schemas.microsoft.com/office/drawing/2014/main" id="{1B63B5D4-0D64-67BA-A329-4DC796408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442727"/>
            <a:ext cx="42672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59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3F4A68-F79B-C276-D897-9407825BE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" y="1351969"/>
            <a:ext cx="6680200" cy="939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DB8AA6-6EC5-F180-975F-D40BDD272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" y="2173110"/>
            <a:ext cx="6493602" cy="640816"/>
          </a:xfrm>
          <a:prstGeom prst="rect">
            <a:avLst/>
          </a:pr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E997E8CB-E646-C37A-F7F8-2AB72243B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" y="2769801"/>
            <a:ext cx="6303721" cy="826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A0ECA1-719D-7840-E8A4-CD43A38FEAD2}"/>
              </a:ext>
            </a:extLst>
          </p:cNvPr>
          <p:cNvSpPr txBox="1"/>
          <p:nvPr/>
        </p:nvSpPr>
        <p:spPr>
          <a:xfrm>
            <a:off x="330751" y="1100576"/>
            <a:ext cx="12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Technology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F609E-07F2-B909-63A7-0B747161BC01}"/>
              </a:ext>
            </a:extLst>
          </p:cNvPr>
          <p:cNvSpPr txBox="1"/>
          <p:nvPr/>
        </p:nvSpPr>
        <p:spPr>
          <a:xfrm>
            <a:off x="330751" y="3497351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Payment Method</a:t>
            </a:r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E8758CD5-3A99-1FFC-53A4-9E3882D64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0" y="3866683"/>
            <a:ext cx="5826985" cy="1325271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21216600-772B-3D3A-9F26-B5B6A37E6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0" y="5269043"/>
            <a:ext cx="7206006" cy="9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6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A65B74-10E0-BA83-7DE1-097A74DB572E}"/>
              </a:ext>
            </a:extLst>
          </p:cNvPr>
          <p:cNvSpPr txBox="1"/>
          <p:nvPr/>
        </p:nvSpPr>
        <p:spPr>
          <a:xfrm>
            <a:off x="1005453" y="1159599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Q13 - Smartphone?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B9117-AA47-33D1-D9DC-B8C6353474BA}"/>
              </a:ext>
            </a:extLst>
          </p:cNvPr>
          <p:cNvSpPr txBox="1"/>
          <p:nvPr/>
        </p:nvSpPr>
        <p:spPr>
          <a:xfrm>
            <a:off x="7148944" y="1154412"/>
            <a:ext cx="20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Q14 - Data Concern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1B580-2517-163E-8B47-1ED24D8F8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3" y="5335447"/>
            <a:ext cx="3363685" cy="794657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BADD6B-C70A-D503-9F00-66056C399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2" y="5302993"/>
            <a:ext cx="5544679" cy="859567"/>
          </a:xfrm>
          <a:prstGeom prst="rect">
            <a:avLst/>
          </a:prstGeom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BFE29102-B650-C35A-FEE7-745191B63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467" y="1523744"/>
            <a:ext cx="5531911" cy="3746171"/>
          </a:xfrm>
          <a:prstGeom prst="rect">
            <a:avLst/>
          </a:prstGeom>
        </p:spPr>
      </p:pic>
      <p:pic>
        <p:nvPicPr>
          <p:cNvPr id="30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224ACA05-EE91-AF14-AA6A-AAF427F5D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3" y="1466851"/>
            <a:ext cx="3631344" cy="35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1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C81070-3F29-0B88-6B36-9F8A96250B23}"/>
              </a:ext>
            </a:extLst>
          </p:cNvPr>
          <p:cNvSpPr txBox="1"/>
          <p:nvPr/>
        </p:nvSpPr>
        <p:spPr>
          <a:xfrm>
            <a:off x="1836642" y="1246239"/>
            <a:ext cx="24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Q16 – Payment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E3029-17D1-7964-6897-3A53C871E00D}"/>
              </a:ext>
            </a:extLst>
          </p:cNvPr>
          <p:cNvSpPr txBox="1"/>
          <p:nvPr/>
        </p:nvSpPr>
        <p:spPr>
          <a:xfrm>
            <a:off x="7874739" y="1242336"/>
            <a:ext cx="355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Q18 – No Cash Payment Preference</a:t>
            </a:r>
          </a:p>
        </p:txBody>
      </p:sp>
      <p:pic>
        <p:nvPicPr>
          <p:cNvPr id="15" name="Picture 1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24E7BFF2-1490-DED8-F96E-FA0FECA64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7" y="1660836"/>
            <a:ext cx="6555164" cy="4161497"/>
          </a:xfrm>
          <a:prstGeom prst="rect">
            <a:avLst/>
          </a:prstGeom>
        </p:spPr>
      </p:pic>
      <p:pic>
        <p:nvPicPr>
          <p:cNvPr id="21" name="Picture 20" descr="Chart, pie chart&#10;&#10;Description automatically generated">
            <a:extLst>
              <a:ext uri="{FF2B5EF4-FFF2-40B4-BE49-F238E27FC236}">
                <a16:creationId xmlns:a16="http://schemas.microsoft.com/office/drawing/2014/main" id="{E586264D-996F-711F-84E9-BD810E653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02" y="1676661"/>
            <a:ext cx="3690067" cy="3893457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28FBFB-9DFA-5097-DD91-C54C27244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96" y="5163468"/>
            <a:ext cx="4677396" cy="8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5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Trip Planning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E1617A-390D-198C-FC32-741767570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2" y="1242678"/>
            <a:ext cx="7140437" cy="1658889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D3A923AE-EFE3-34A7-FB89-17D30965E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6" y="3318547"/>
            <a:ext cx="6393829" cy="2137164"/>
          </a:xfrm>
          <a:prstGeom prst="rect">
            <a:avLst/>
          </a:prstGeom>
        </p:spPr>
      </p:pic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FD09C700-A8C5-DA78-66A0-D9EF343F1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09" y="1358900"/>
            <a:ext cx="43942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A0019"/>
                </a:solidFill>
              </a:rPr>
              <a:t>Sociodemographics</a:t>
            </a:r>
            <a:endParaRPr lang="en-US" b="1" dirty="0">
              <a:solidFill>
                <a:srgbClr val="7A001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EC49717-EF73-D9DF-3C78-42AAC03E1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2" y="1095858"/>
            <a:ext cx="2095500" cy="32512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CABEAFF-5381-D32A-FDC8-4CCF8F75D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17" y="1095858"/>
            <a:ext cx="32004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5353AA-CD34-A520-7862-CAED5B8141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17" y="2125454"/>
            <a:ext cx="7772400" cy="7425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723917-6E0A-7309-86AB-5E778806F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16" y="3059359"/>
            <a:ext cx="6021284" cy="742509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45EA0562-BAAD-12F9-F88C-2049F5599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07" y="3847133"/>
            <a:ext cx="2324100" cy="76200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DBB61D-3991-BE25-8E04-389DAC4660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72" y="5033304"/>
            <a:ext cx="7772400" cy="10674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FBEA98-8A37-1C25-624C-F003DBD6E4A7}"/>
              </a:ext>
            </a:extLst>
          </p:cNvPr>
          <p:cNvSpPr txBox="1"/>
          <p:nvPr/>
        </p:nvSpPr>
        <p:spPr>
          <a:xfrm>
            <a:off x="337102" y="4530011"/>
            <a:ext cx="29336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 also collects:</a:t>
            </a:r>
          </a:p>
          <a:p>
            <a:r>
              <a:rPr lang="en-US" dirty="0"/>
              <a:t>-duration to complete</a:t>
            </a:r>
          </a:p>
          <a:p>
            <a:r>
              <a:rPr lang="en-US" dirty="0"/>
              <a:t>-QR code v link</a:t>
            </a:r>
          </a:p>
          <a:p>
            <a:r>
              <a:rPr lang="en-US" dirty="0"/>
              <a:t>-</a:t>
            </a:r>
            <a:r>
              <a:rPr lang="en-US" dirty="0" err="1"/>
              <a:t>lat</a:t>
            </a:r>
            <a:r>
              <a:rPr lang="en-US" dirty="0"/>
              <a:t> &amp; long</a:t>
            </a:r>
          </a:p>
          <a:p>
            <a:r>
              <a:rPr lang="en-US" dirty="0"/>
              <a:t>-datetime started, completed</a:t>
            </a:r>
          </a:p>
        </p:txBody>
      </p:sp>
    </p:spTree>
    <p:extLst>
      <p:ext uri="{BB962C8B-B14F-4D97-AF65-F5344CB8AC3E}">
        <p14:creationId xmlns:p14="http://schemas.microsoft.com/office/powerpoint/2010/main" val="1790470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A0019"/>
                </a:solidFill>
              </a:rPr>
              <a:t>Sociodemographics</a:t>
            </a:r>
            <a:endParaRPr lang="en-US" b="1" dirty="0">
              <a:solidFill>
                <a:srgbClr val="7A001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835839E3-8DBD-8500-2BBD-DD51B2743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594040"/>
            <a:ext cx="5689600" cy="4470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EE6C384-9E9F-65AF-869E-E9CB09410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1" y="4336583"/>
            <a:ext cx="1955800" cy="184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AA8B4-653F-38FE-0A98-288B9C0D3B29}"/>
              </a:ext>
            </a:extLst>
          </p:cNvPr>
          <p:cNvSpPr txBox="1"/>
          <p:nvPr/>
        </p:nvSpPr>
        <p:spPr>
          <a:xfrm>
            <a:off x="2978176" y="1202076"/>
            <a:ext cx="54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D0D1B7-7477-D3F9-7005-F4CCB684D5B2}"/>
              </a:ext>
            </a:extLst>
          </p:cNvPr>
          <p:cNvSpPr txBox="1"/>
          <p:nvPr/>
        </p:nvSpPr>
        <p:spPr>
          <a:xfrm>
            <a:off x="8944384" y="1306827"/>
            <a:ext cx="1717698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Race/Ethnicity</a:t>
            </a:r>
          </a:p>
        </p:txBody>
      </p:sp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A230F9ED-F9C6-C9B5-B2EC-8D622B73C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647342"/>
            <a:ext cx="4238600" cy="43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Attitude Split by Demographic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F7CEA0-EE11-89A6-8084-1D2CB4A1F630}"/>
              </a:ext>
            </a:extLst>
          </p:cNvPr>
          <p:cNvSpPr txBox="1"/>
          <p:nvPr/>
        </p:nvSpPr>
        <p:spPr>
          <a:xfrm>
            <a:off x="2285999" y="1113183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 18-24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C14B304-84EA-BEFA-1A2A-2D45EFF2C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8" y="5071436"/>
            <a:ext cx="3111303" cy="10569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CCAE41-A907-BF56-7242-CB9D9CA199F2}"/>
              </a:ext>
            </a:extLst>
          </p:cNvPr>
          <p:cNvSpPr txBox="1"/>
          <p:nvPr/>
        </p:nvSpPr>
        <p:spPr>
          <a:xfrm>
            <a:off x="9340141" y="1113183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 35-44</a:t>
            </a:r>
          </a:p>
        </p:txBody>
      </p:sp>
      <p:pic>
        <p:nvPicPr>
          <p:cNvPr id="25" name="Picture 24" descr="Chart, pie chart&#10;&#10;Description automatically generated">
            <a:extLst>
              <a:ext uri="{FF2B5EF4-FFF2-40B4-BE49-F238E27FC236}">
                <a16:creationId xmlns:a16="http://schemas.microsoft.com/office/drawing/2014/main" id="{1DFAE5AD-B41E-2C5E-EB1A-17CA6F43A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96" y="1424175"/>
            <a:ext cx="3663592" cy="3519214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B93A9C69-CE89-F22A-8968-11E260533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63" y="5021401"/>
            <a:ext cx="3803749" cy="1274883"/>
          </a:xfrm>
          <a:prstGeom prst="rect">
            <a:avLst/>
          </a:prstGeom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826E663E-CC9E-8CD6-A9B6-3E2B8400B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3" y="1482515"/>
            <a:ext cx="3663592" cy="3499550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3F891C-D9C5-7A33-6F20-4DEF7273C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70" y="1393144"/>
            <a:ext cx="4356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386652"/>
            <a:ext cx="11292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# Responses: 882 over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 18 (4 who were under 18)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Breakout: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167 Tri-Cap Transit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22 Prairie Five Rides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2 None of the above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258 City of Morris Transit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44 United Community Transit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181 Central Community Transit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208 Transit Alternatives</a:t>
            </a:r>
          </a:p>
          <a:p>
            <a:pPr marL="800100" lvl="1" indent="-342900">
              <a:buFont typeface="Symbol" pitchFamily="2" charset="2"/>
              <a:buChar char=""/>
            </a:pPr>
            <a:endParaRPr lang="en-US" dirty="0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92D289C9-3DD4-4A87-AB2E-B1AA4875B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47" y="2089507"/>
            <a:ext cx="7391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6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386652"/>
            <a:ext cx="11292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 Response Time: 12 minutes, 21 seconds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44BB3A5-41A7-0D4A-6CAB-F7856C298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12" y="1804493"/>
            <a:ext cx="9340570" cy="1825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C1294F-23D3-B6FB-0104-DD8D4AF93D00}"/>
                  </a:ext>
                </a:extLst>
              </p14:cNvPr>
              <p14:cNvContentPartPr/>
              <p14:nvPr/>
            </p14:nvContentPartPr>
            <p14:xfrm>
              <a:off x="9509335" y="1804492"/>
              <a:ext cx="283320" cy="473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C1294F-23D3-B6FB-0104-DD8D4AF93D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00335" y="1795492"/>
                <a:ext cx="300960" cy="4906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63B3437-2309-A6E2-0B07-847D50922B1F}"/>
              </a:ext>
            </a:extLst>
          </p:cNvPr>
          <p:cNvSpPr txBox="1"/>
          <p:nvPr/>
        </p:nvSpPr>
        <p:spPr>
          <a:xfrm>
            <a:off x="9239857" y="1428567"/>
            <a:ext cx="8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weird?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BDEDACF-8F50-5559-F56D-B4F2CE478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98" y="3455268"/>
            <a:ext cx="7796557" cy="2918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75AB1C-1F87-4B90-9954-BDC4F6493EA5}"/>
              </a:ext>
            </a:extLst>
          </p:cNvPr>
          <p:cNvSpPr txBox="1"/>
          <p:nvPr/>
        </p:nvSpPr>
        <p:spPr>
          <a:xfrm>
            <a:off x="6893503" y="6440766"/>
            <a:ext cx="165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 err="1"/>
              <a:t>minnesota</a:t>
            </a:r>
            <a:r>
              <a:rPr lang="en-US" dirty="0"/>
              <a:t>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79F768-4B31-1CE2-2DB6-F915BDA98EF4}"/>
              </a:ext>
            </a:extLst>
          </p:cNvPr>
          <p:cNvGrpSpPr/>
          <p:nvPr/>
        </p:nvGrpSpPr>
        <p:grpSpPr>
          <a:xfrm>
            <a:off x="4110065" y="6268994"/>
            <a:ext cx="2874093" cy="576720"/>
            <a:chOff x="4110065" y="6268994"/>
            <a:chExt cx="2874093" cy="57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FCF240A-C0A1-87EC-A74D-F30BDBBE1A7D}"/>
                    </a:ext>
                  </a:extLst>
                </p14:cNvPr>
                <p14:cNvContentPartPr/>
                <p14:nvPr/>
              </p14:nvContentPartPr>
              <p14:xfrm>
                <a:off x="6796238" y="6362496"/>
                <a:ext cx="187920" cy="27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FCF240A-C0A1-87EC-A74D-F30BDBBE1A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87238" y="6353496"/>
                  <a:ext cx="205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B81C29E-6ABF-D3B1-6536-4F3A3DE2CB16}"/>
                    </a:ext>
                  </a:extLst>
                </p14:cNvPr>
                <p14:cNvContentPartPr/>
                <p14:nvPr/>
              </p14:nvContentPartPr>
              <p14:xfrm>
                <a:off x="6695798" y="6328656"/>
                <a:ext cx="266760" cy="161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B81C29E-6ABF-D3B1-6536-4F3A3DE2CB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87158" y="6319656"/>
                  <a:ext cx="284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5C11793-E0C2-C24D-7E51-3C10DDFD6B40}"/>
                    </a:ext>
                  </a:extLst>
                </p14:cNvPr>
                <p14:cNvContentPartPr/>
                <p14:nvPr/>
              </p14:nvContentPartPr>
              <p14:xfrm>
                <a:off x="5252345" y="6356474"/>
                <a:ext cx="1660320" cy="373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5C11793-E0C2-C24D-7E51-3C10DDFD6B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43345" y="6347474"/>
                  <a:ext cx="16779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936DF5-881A-7D36-FA70-49D21963C2FF}"/>
                    </a:ext>
                  </a:extLst>
                </p14:cNvPr>
                <p14:cNvContentPartPr/>
                <p14:nvPr/>
              </p14:nvContentPartPr>
              <p14:xfrm>
                <a:off x="5102585" y="6268994"/>
                <a:ext cx="349560" cy="17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936DF5-881A-7D36-FA70-49D21963C2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93945" y="6259994"/>
                  <a:ext cx="367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CB86A8-F859-DBAD-DB60-3AD0F1C01736}"/>
                    </a:ext>
                  </a:extLst>
                </p14:cNvPr>
                <p14:cNvContentPartPr/>
                <p14:nvPr/>
              </p14:nvContentPartPr>
              <p14:xfrm>
                <a:off x="4233185" y="6366194"/>
                <a:ext cx="2635920" cy="47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CB86A8-F859-DBAD-DB60-3AD0F1C017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4545" y="6357554"/>
                  <a:ext cx="26535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3816DF-5E36-4C9D-2860-4132B3291276}"/>
                    </a:ext>
                  </a:extLst>
                </p14:cNvPr>
                <p14:cNvContentPartPr/>
                <p14:nvPr/>
              </p14:nvContentPartPr>
              <p14:xfrm>
                <a:off x="4110065" y="6318674"/>
                <a:ext cx="311040" cy="154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3816DF-5E36-4C9D-2860-4132B32912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01065" y="6309674"/>
                  <a:ext cx="328680" cy="17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75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F5C72BD-DADD-0895-984C-61C72B5E5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2" y="1801018"/>
            <a:ext cx="6629400" cy="116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 – Only MN Zip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243690"/>
            <a:ext cx="112925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only at MN Zip Codes (https://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gisdata.mn.gov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/dataset/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bdry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-zip-code-tabulation-areas)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# Responses: 510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115 Tri-Cap Transit (69%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10 Prairie Five Rides (46%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1 None of the above (50%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118 City of Morris Transit (46%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16 United Community Transit (36%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132 Central Community Transit (73%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118 Transit Alternatives (57% of original)</a:t>
            </a: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Chart, pie chart&#10;&#10;Description automatically generated">
            <a:extLst>
              <a:ext uri="{FF2B5EF4-FFF2-40B4-BE49-F238E27FC236}">
                <a16:creationId xmlns:a16="http://schemas.microsoft.com/office/drawing/2014/main" id="{EDD3826C-CD51-FAA4-5B9E-13F567A8C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"/>
          <a:stretch/>
        </p:blipFill>
        <p:spPr>
          <a:xfrm>
            <a:off x="5397302" y="3493191"/>
            <a:ext cx="2866022" cy="274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337155-24A4-34B5-94FE-F5DCC3BE3C15}"/>
              </a:ext>
            </a:extLst>
          </p:cNvPr>
          <p:cNvSpPr txBox="1"/>
          <p:nvPr/>
        </p:nvSpPr>
        <p:spPr>
          <a:xfrm>
            <a:off x="6005055" y="3244334"/>
            <a:ext cx="165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237E5FD4-F5E6-CB6C-5AB9-9557E4F8F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12" y="3533813"/>
            <a:ext cx="3029266" cy="27943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328531-57DE-6A2B-CCFB-F661AB7A0CBF}"/>
              </a:ext>
            </a:extLst>
          </p:cNvPr>
          <p:cNvSpPr txBox="1"/>
          <p:nvPr/>
        </p:nvSpPr>
        <p:spPr>
          <a:xfrm>
            <a:off x="9314090" y="3244334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Filtering</a:t>
            </a:r>
          </a:p>
        </p:txBody>
      </p:sp>
    </p:spTree>
    <p:extLst>
      <p:ext uri="{BB962C8B-B14F-4D97-AF65-F5344CB8AC3E}">
        <p14:creationId xmlns:p14="http://schemas.microsoft.com/office/powerpoint/2010/main" val="11899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 – Only MN Zip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243690"/>
            <a:ext cx="112925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only at MN Zip Codes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 Response Time: 14 minutes,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seconds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475/510 between 5 minutes and 30 minutes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C5D3CBC-6F2F-1049-4602-644E59B09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" y="2652404"/>
            <a:ext cx="11201400" cy="346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5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F5C72BD-DADD-0895-984C-61C72B5E5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22" y="1801018"/>
            <a:ext cx="6629400" cy="116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 – Only Study Area Zip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243690"/>
            <a:ext cx="11796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only at MN Zip Codes in the Study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 (counties – multipart county boundaries from https://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gisdata.mn.gov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/dataset/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bdry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-counties-in-Minnesota)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# Responses: 152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35 Tri-Cap Transit (21%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9 Prairie Five Rides (41%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1 None of the above (50%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33 City of Morris Transit (13%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14 United Community Transit (32%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37 Central Community Transit (20% of original)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/>
              <a:t>23 Transit Alternatives (11% of original)</a:t>
            </a: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Chart, pie chart&#10;&#10;Description automatically generated">
            <a:extLst>
              <a:ext uri="{FF2B5EF4-FFF2-40B4-BE49-F238E27FC236}">
                <a16:creationId xmlns:a16="http://schemas.microsoft.com/office/drawing/2014/main" id="{EDD3826C-CD51-FAA4-5B9E-13F567A8C7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2"/>
          <a:stretch/>
        </p:blipFill>
        <p:spPr>
          <a:xfrm>
            <a:off x="5397302" y="3493191"/>
            <a:ext cx="2866022" cy="274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337155-24A4-34B5-94FE-F5DCC3BE3C15}"/>
              </a:ext>
            </a:extLst>
          </p:cNvPr>
          <p:cNvSpPr txBox="1"/>
          <p:nvPr/>
        </p:nvSpPr>
        <p:spPr>
          <a:xfrm>
            <a:off x="6005055" y="3244334"/>
            <a:ext cx="165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328531-57DE-6A2B-CCFB-F661AB7A0CBF}"/>
              </a:ext>
            </a:extLst>
          </p:cNvPr>
          <p:cNvSpPr txBox="1"/>
          <p:nvPr/>
        </p:nvSpPr>
        <p:spPr>
          <a:xfrm>
            <a:off x="9314090" y="3244334"/>
            <a:ext cx="15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Filtering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AB6EE30-9462-EE83-9760-C0BFBB640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74" y="3526746"/>
            <a:ext cx="2819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 – Only Study Area Zip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243690"/>
            <a:ext cx="112925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only at MN Zip Codes in the Study Area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 Response Time: 19 minutes,  14 seconds</a:t>
            </a:r>
          </a:p>
          <a:p>
            <a:pPr marL="800100" lvl="1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131/152 between 5 minutes and 30 minutes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4D2C851-BF5D-C683-6590-770EF3BF7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761432"/>
            <a:ext cx="10553700" cy="32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Overall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BA4D65-684F-20BD-8A89-59062A79787D}"/>
              </a:ext>
            </a:extLst>
          </p:cNvPr>
          <p:cNvSpPr txBox="1"/>
          <p:nvPr/>
        </p:nvSpPr>
        <p:spPr>
          <a:xfrm>
            <a:off x="395473" y="1386652"/>
            <a:ext cx="112925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Non-MN zip code latitude longitude of responses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D0E1F4B4-7EF7-A54B-E525-DC1990A0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17" y="1828800"/>
            <a:ext cx="7216166" cy="4335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D6C291-C4A7-01EC-C940-A383DA916727}"/>
              </a:ext>
            </a:extLst>
          </p:cNvPr>
          <p:cNvSpPr txBox="1"/>
          <p:nvPr/>
        </p:nvSpPr>
        <p:spPr>
          <a:xfrm>
            <a:off x="9870477" y="2854764"/>
            <a:ext cx="2037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benton-sans"/>
              </a:rPr>
              <a:t>“the location is an approximation determined by comparing the participant’s IP address to a location database”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723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</TotalTime>
  <Words>1112</Words>
  <Application>Microsoft Macintosh PowerPoint</Application>
  <PresentationFormat>Widescreen</PresentationFormat>
  <Paragraphs>333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benton-sans</vt:lpstr>
      <vt:lpstr>Calibri</vt:lpstr>
      <vt:lpstr>Calibri Light</vt:lpstr>
      <vt:lpstr>Symbol</vt:lpstr>
      <vt:lpstr>Office Theme</vt:lpstr>
      <vt:lpstr>Survey Results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464</cp:revision>
  <dcterms:created xsi:type="dcterms:W3CDTF">2022-09-13T16:54:18Z</dcterms:created>
  <dcterms:modified xsi:type="dcterms:W3CDTF">2023-02-24T19:12:22Z</dcterms:modified>
</cp:coreProperties>
</file>